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C:\Users\Shane\Downloads\Nasa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3494"/>
            <a:ext cx="1340337" cy="10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hane\Downloads\AZSGC_Color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93494"/>
            <a:ext cx="863984" cy="11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75" y="5393494"/>
            <a:ext cx="634625" cy="10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 descr="C:\Users\Shane\Downloads\Nas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3494"/>
            <a:ext cx="1340337" cy="10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ne\Downloads\AZSGC_Color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93494"/>
            <a:ext cx="863984" cy="11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75" y="5393494"/>
            <a:ext cx="634625" cy="10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96D8F9E-174C-4CAA-8C02-16B3F06BE17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3D11C8-6B02-4DA7-85EA-B3A8324D870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Shane </a:t>
            </a:r>
            <a:r>
              <a:rPr lang="en-US" dirty="0" err="1" smtClean="0"/>
              <a:t>DePinto</a:t>
            </a:r>
            <a:r>
              <a:rPr lang="en-US" dirty="0" smtClean="0"/>
              <a:t> (NAU, Geophysics)</a:t>
            </a:r>
          </a:p>
          <a:p>
            <a:r>
              <a:rPr lang="en-US" dirty="0" smtClean="0"/>
              <a:t>Mentored by: Chris Okubo (USGS, Astrogeology)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en-US" b="1" dirty="0"/>
              <a:t>Mapping Apparent Porosity of Surficial Rocks Discovered By the Mars Exploration Rovers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9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Research on Mars helps us to understand the geologic history and past habitability of the planet</a:t>
            </a:r>
            <a:endParaRPr lang="en-US" dirty="0"/>
          </a:p>
          <a:p>
            <a:r>
              <a:rPr lang="en-US" sz="2000" dirty="0" smtClean="0"/>
              <a:t>Understanding porosity of rocks on Mars provides insight into potential hydrologic conditions in the past and the mechanical strength of these crust materials</a:t>
            </a:r>
            <a:endParaRPr lang="en-US" sz="2000" dirty="0"/>
          </a:p>
        </p:txBody>
      </p:sp>
      <p:pic>
        <p:nvPicPr>
          <p:cNvPr id="3074" name="Picture 2" descr="http://nssdc.gsfc.nasa.gov/image/planetary/mars/hst_mars_opp_970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355318" cy="33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1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We </a:t>
            </a:r>
            <a:r>
              <a:rPr lang="en-US" dirty="0" smtClean="0"/>
              <a:t>did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During the early part of </a:t>
            </a:r>
            <a:r>
              <a:rPr lang="en-US" sz="2000" dirty="0" smtClean="0"/>
              <a:t>its </a:t>
            </a:r>
            <a:r>
              <a:rPr lang="en-US" sz="2000" dirty="0" smtClean="0"/>
              <a:t>mission, the Mars Explorer Rover Opportunity (MERB) ground and brushed in situ rock samples (45mm x 5mm) to remove weathering effects and loose sediment</a:t>
            </a:r>
          </a:p>
          <a:p>
            <a:r>
              <a:rPr lang="en-US" dirty="0" smtClean="0"/>
              <a:t>Its Microscopic Imager (MI) was used to take series of photos of each sample</a:t>
            </a:r>
            <a:endParaRPr lang="en-US" sz="2000" dirty="0" smtClean="0"/>
          </a:p>
          <a:p>
            <a:r>
              <a:rPr lang="en-US" sz="2000" dirty="0" smtClean="0"/>
              <a:t>I compiled a </a:t>
            </a:r>
            <a:r>
              <a:rPr lang="en-US" dirty="0" smtClean="0"/>
              <a:t>database of MI data over the sample sites using the MER Analyst Notebook (a public database) and prepared/analyzed them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339788" cy="23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086600" y="4451465"/>
            <a:ext cx="11430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81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Mosaicked photos from each site together</a:t>
            </a:r>
          </a:p>
          <a:p>
            <a:r>
              <a:rPr lang="en-US" sz="2000" dirty="0" smtClean="0"/>
              <a:t>Overlaid transparent layers on top and then deleted all apparent pore space from surface</a:t>
            </a:r>
          </a:p>
          <a:p>
            <a:r>
              <a:rPr lang="en-US" dirty="0" smtClean="0"/>
              <a:t>Compared pixel data from unaltered overlay layer and altered overlay to calculate apparent visible porosity for each sample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209800" cy="21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2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 1182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300x magnification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921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471592" cy="44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5800" y="4076700"/>
            <a:ext cx="541020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06800" y="4076700"/>
            <a:ext cx="302260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06800" y="2362200"/>
            <a:ext cx="3022600" cy="2305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6800" y="3592886"/>
            <a:ext cx="2489200" cy="1074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8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 analyzed a total of 7 samples</a:t>
            </a:r>
          </a:p>
          <a:p>
            <a:r>
              <a:rPr lang="en-US" dirty="0" smtClean="0"/>
              <a:t>The samples had apparent porosities ranging from 20.4%-59.61%</a:t>
            </a:r>
          </a:p>
          <a:p>
            <a:r>
              <a:rPr lang="en-US" sz="2000" dirty="0" smtClean="0"/>
              <a:t>The porosity values are a bit high compared to Earth sedimentary porosity values, which are typically less than 20%</a:t>
            </a:r>
          </a:p>
          <a:p>
            <a:r>
              <a:rPr lang="en-US" dirty="0" smtClean="0"/>
              <a:t>Porosities as high as 50% are not unheard of, especially in </a:t>
            </a:r>
            <a:r>
              <a:rPr lang="en-US" dirty="0" err="1" smtClean="0"/>
              <a:t>evaporite</a:t>
            </a:r>
            <a:r>
              <a:rPr lang="en-US" dirty="0" smtClean="0"/>
              <a:t>-rich sediments</a:t>
            </a:r>
          </a:p>
          <a:p>
            <a:r>
              <a:rPr lang="en-US" sz="2000" dirty="0" smtClean="0"/>
              <a:t>The Mars rocks I analyzed are </a:t>
            </a:r>
            <a:r>
              <a:rPr lang="en-US" sz="2000" dirty="0" err="1" smtClean="0"/>
              <a:t>evaporite</a:t>
            </a:r>
            <a:r>
              <a:rPr lang="en-US" dirty="0" smtClean="0"/>
              <a:t>-rich sandstone</a:t>
            </a:r>
          </a:p>
          <a:p>
            <a:r>
              <a:rPr lang="en-US" sz="2000" dirty="0" smtClean="0"/>
              <a:t>Turns out Martian rocks are similar to Earth’s</a:t>
            </a:r>
          </a:p>
        </p:txBody>
      </p:sp>
    </p:spTree>
    <p:extLst>
      <p:ext uri="{BB962C8B-B14F-4D97-AF65-F5344CB8AC3E}">
        <p14:creationId xmlns:p14="http://schemas.microsoft.com/office/powerpoint/2010/main" val="293771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that </a:t>
            </a:r>
            <a:r>
              <a:rPr lang="en-US" dirty="0"/>
              <a:t>I</a:t>
            </a:r>
            <a:r>
              <a:rPr lang="en-US" dirty="0" smtClean="0"/>
              <a:t>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They stopped doing it!</a:t>
            </a:r>
          </a:p>
          <a:p>
            <a:r>
              <a:rPr lang="en-US" sz="2000" dirty="0" smtClean="0"/>
              <a:t>Sometime between sol 1316-1373…</a:t>
            </a:r>
          </a:p>
          <a:p>
            <a:r>
              <a:rPr lang="en-US" sz="2000" dirty="0" smtClean="0"/>
              <a:t>Lighting is variable between photos and that makes analysi</a:t>
            </a:r>
            <a:r>
              <a:rPr lang="en-US" dirty="0" smtClean="0"/>
              <a:t>s difficult</a:t>
            </a:r>
          </a:p>
          <a:p>
            <a:r>
              <a:rPr lang="en-US" sz="2000" dirty="0" smtClean="0"/>
              <a:t>Porosity is a 3-dimensional aspect and analyzing it from a 2-D perspective is not extremely accurate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3156"/>
            <a:ext cx="3238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 appears as if Martian sedimentary rocks have a similar structure to Earth’s sedimentary rocks</a:t>
            </a:r>
          </a:p>
          <a:p>
            <a:r>
              <a:rPr lang="en-US" sz="2000" dirty="0" smtClean="0"/>
              <a:t>This means cool things! Engineering aspects possibly, and verification of some of our geologic principles</a:t>
            </a:r>
            <a:endParaRPr lang="en-US" sz="2000" dirty="0"/>
          </a:p>
        </p:txBody>
      </p:sp>
      <p:pic>
        <p:nvPicPr>
          <p:cNvPr id="5122" name="Picture 2" descr="http://i.space.com/images/i/000/025/399/original/mars-one-colony-astronauts-2.jpg?1375483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2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Thanks to my Mentor Chris Okubo!  You were extremely helpful in every stage of this project and helped me with all questions</a:t>
            </a:r>
          </a:p>
          <a:p>
            <a:r>
              <a:rPr lang="en-US" sz="2000" dirty="0" smtClean="0"/>
              <a:t>Thank you NASA</a:t>
            </a:r>
          </a:p>
          <a:p>
            <a:r>
              <a:rPr lang="en-US" sz="2000" dirty="0" smtClean="0"/>
              <a:t>Thanks NAU</a:t>
            </a:r>
          </a:p>
          <a:p>
            <a:r>
              <a:rPr lang="en-US" dirty="0" smtClean="0"/>
              <a:t>Thank you Space Grant Symposium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3557002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143</TotalTime>
  <Words>379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Mapping Apparent Porosity of Surficial Rocks Discovered By the Mars Exploration Rovers</vt:lpstr>
      <vt:lpstr>The Big Picture</vt:lpstr>
      <vt:lpstr>How We did it…</vt:lpstr>
      <vt:lpstr>My Data</vt:lpstr>
      <vt:lpstr>Example: Sol 1182</vt:lpstr>
      <vt:lpstr>Analysis </vt:lpstr>
      <vt:lpstr>Problems that I found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Apparent Porosity of Surficial Rocks Discovered By the Mars Exploration Rovers</dc:title>
  <dc:creator>Shane</dc:creator>
  <cp:lastModifiedBy>Shane</cp:lastModifiedBy>
  <cp:revision>15</cp:revision>
  <dcterms:created xsi:type="dcterms:W3CDTF">2014-03-06T22:17:34Z</dcterms:created>
  <dcterms:modified xsi:type="dcterms:W3CDTF">2014-04-02T20:09:07Z</dcterms:modified>
</cp:coreProperties>
</file>